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1" r:id="rId5"/>
    <p:sldId id="262" r:id="rId6"/>
    <p:sldId id="263" r:id="rId7"/>
    <p:sldId id="264" r:id="rId8"/>
    <p:sldId id="260" r:id="rId9"/>
    <p:sldId id="265" r:id="rId10"/>
    <p:sldId id="266" r:id="rId11"/>
    <p:sldId id="267" r:id="rId12"/>
    <p:sldId id="281" r:id="rId13"/>
    <p:sldId id="268" r:id="rId14"/>
    <p:sldId id="283" r:id="rId15"/>
    <p:sldId id="282" r:id="rId16"/>
    <p:sldId id="269" r:id="rId17"/>
    <p:sldId id="270" r:id="rId18"/>
    <p:sldId id="271" r:id="rId19"/>
    <p:sldId id="272" r:id="rId20"/>
    <p:sldId id="273" r:id="rId21"/>
    <p:sldId id="274" r:id="rId22"/>
    <p:sldId id="276"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6" d="100"/>
          <a:sy n="106" d="100"/>
        </p:scale>
        <p:origin x="168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0D24948F-D9B9-4F98-AE17-3F5719BD4250}" type="datetimeFigureOut">
              <a:rPr lang="ru-RU" smtClean="0"/>
              <a:pPr/>
              <a:t>13.09.2025</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09927D9D-23F6-46D4-89D8-FC7F25BA3BBA}"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D24948F-D9B9-4F98-AE17-3F5719BD4250}" type="datetimeFigureOut">
              <a:rPr lang="ru-RU" smtClean="0"/>
              <a:pPr/>
              <a:t>13.09.2025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9927D9D-23F6-46D4-89D8-FC7F25BA3BB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D24948F-D9B9-4F98-AE17-3F5719BD4250}" type="datetimeFigureOut">
              <a:rPr lang="ru-RU" smtClean="0"/>
              <a:pPr/>
              <a:t>13.09.2025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9927D9D-23F6-46D4-89D8-FC7F25BA3BB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0D24948F-D9B9-4F98-AE17-3F5719BD4250}" type="datetimeFigureOut">
              <a:rPr lang="ru-RU" smtClean="0"/>
              <a:pPr/>
              <a:t>13.09.2025</a:t>
            </a:fld>
            <a:endParaRPr lang="ru-RU"/>
          </a:p>
        </p:txBody>
      </p:sp>
      <p:sp>
        <p:nvSpPr>
          <p:cNvPr id="9" name="Номер слайда 8"/>
          <p:cNvSpPr>
            <a:spLocks noGrp="1"/>
          </p:cNvSpPr>
          <p:nvPr>
            <p:ph type="sldNum" sz="quarter" idx="15"/>
          </p:nvPr>
        </p:nvSpPr>
        <p:spPr/>
        <p:txBody>
          <a:bodyPr rtlCol="0"/>
          <a:lstStyle/>
          <a:p>
            <a:fld id="{09927D9D-23F6-46D4-89D8-FC7F25BA3BBA}"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0D24948F-D9B9-4F98-AE17-3F5719BD4250}" type="datetimeFigureOut">
              <a:rPr lang="ru-RU" smtClean="0"/>
              <a:pPr/>
              <a:t>13.09.2025</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09927D9D-23F6-46D4-89D8-FC7F25BA3BBA}"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0D24948F-D9B9-4F98-AE17-3F5719BD4250}" type="datetimeFigureOut">
              <a:rPr lang="ru-RU" smtClean="0"/>
              <a:pPr/>
              <a:t>13.09.2025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9927D9D-23F6-46D4-89D8-FC7F25BA3BBA}"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0D24948F-D9B9-4F98-AE17-3F5719BD4250}" type="datetimeFigureOut">
              <a:rPr lang="ru-RU" smtClean="0"/>
              <a:pPr/>
              <a:t>13.09.2025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9927D9D-23F6-46D4-89D8-FC7F25BA3BBA}"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0D24948F-D9B9-4F98-AE17-3F5719BD4250}" type="datetimeFigureOut">
              <a:rPr lang="ru-RU" smtClean="0"/>
              <a:pPr/>
              <a:t>13.09.2025</a:t>
            </a:fld>
            <a:endParaRPr lang="ru-RU"/>
          </a:p>
        </p:txBody>
      </p:sp>
      <p:sp>
        <p:nvSpPr>
          <p:cNvPr id="7" name="Номер слайда 6"/>
          <p:cNvSpPr>
            <a:spLocks noGrp="1"/>
          </p:cNvSpPr>
          <p:nvPr>
            <p:ph type="sldNum" sz="quarter" idx="11"/>
          </p:nvPr>
        </p:nvSpPr>
        <p:spPr/>
        <p:txBody>
          <a:bodyPr rtlCol="0"/>
          <a:lstStyle/>
          <a:p>
            <a:fld id="{09927D9D-23F6-46D4-89D8-FC7F25BA3BBA}"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D24948F-D9B9-4F98-AE17-3F5719BD4250}" type="datetimeFigureOut">
              <a:rPr lang="ru-RU" smtClean="0"/>
              <a:pPr/>
              <a:t>13.09.2025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9927D9D-23F6-46D4-89D8-FC7F25BA3BB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0D24948F-D9B9-4F98-AE17-3F5719BD4250}" type="datetimeFigureOut">
              <a:rPr lang="ru-RU" smtClean="0"/>
              <a:pPr/>
              <a:t>13.09.2025</a:t>
            </a:fld>
            <a:endParaRPr lang="ru-RU"/>
          </a:p>
        </p:txBody>
      </p:sp>
      <p:sp>
        <p:nvSpPr>
          <p:cNvPr id="22" name="Номер слайда 21"/>
          <p:cNvSpPr>
            <a:spLocks noGrp="1"/>
          </p:cNvSpPr>
          <p:nvPr>
            <p:ph type="sldNum" sz="quarter" idx="15"/>
          </p:nvPr>
        </p:nvSpPr>
        <p:spPr/>
        <p:txBody>
          <a:bodyPr rtlCol="0"/>
          <a:lstStyle/>
          <a:p>
            <a:fld id="{09927D9D-23F6-46D4-89D8-FC7F25BA3BBA}"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0D24948F-D9B9-4F98-AE17-3F5719BD4250}" type="datetimeFigureOut">
              <a:rPr lang="ru-RU" smtClean="0"/>
              <a:pPr/>
              <a:t>13.09.2025</a:t>
            </a:fld>
            <a:endParaRPr lang="ru-RU"/>
          </a:p>
        </p:txBody>
      </p:sp>
      <p:sp>
        <p:nvSpPr>
          <p:cNvPr id="18" name="Номер слайда 17"/>
          <p:cNvSpPr>
            <a:spLocks noGrp="1"/>
          </p:cNvSpPr>
          <p:nvPr>
            <p:ph type="sldNum" sz="quarter" idx="11"/>
          </p:nvPr>
        </p:nvSpPr>
        <p:spPr/>
        <p:txBody>
          <a:bodyPr rtlCol="0"/>
          <a:lstStyle/>
          <a:p>
            <a:fld id="{09927D9D-23F6-46D4-89D8-FC7F25BA3BBA}"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0D24948F-D9B9-4F98-AE17-3F5719BD4250}" type="datetimeFigureOut">
              <a:rPr lang="ru-RU" smtClean="0"/>
              <a:pPr/>
              <a:t>13.09.2025</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09927D9D-23F6-46D4-89D8-FC7F25BA3BBA}"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hyperlink" Target="https://ru.wikipedia.org/wiki/%D0%A0%D0%BE%D0%B4%D1%81%D1%82%D0%B2%D0%B5%D0%BD%D0%BD%D1%8B%D0%B5_%D1%81%D0%B2%D1%8F%D0%B7%D0%B8" TargetMode="External"/><Relationship Id="rId7" Type="http://schemas.openxmlformats.org/officeDocument/2006/relationships/hyperlink" Target="https://ru.wikipedia.org/wiki/%D0%9F%D0%BE%D1%82%D0%BE%D0%BC%D0%BE%D0%BA" TargetMode="External"/><Relationship Id="rId2" Type="http://schemas.openxmlformats.org/officeDocument/2006/relationships/hyperlink" Target="https://ru.wikipedia.org/wiki/%D0%A1%D1%85%D0%B5%D0%BC%D0%B0" TargetMode="External"/><Relationship Id="rId1" Type="http://schemas.openxmlformats.org/officeDocument/2006/relationships/slideLayout" Target="../slideLayouts/slideLayout2.xml"/><Relationship Id="rId6" Type="http://schemas.openxmlformats.org/officeDocument/2006/relationships/hyperlink" Target="https://ru.wikipedia.org/wiki/%D0%A0%D0%BE%D0%B4%D0%BE%D0%BD%D0%B0%D1%87%D0%B0%D0%BB%D1%8C%D0%BD%D0%B8%D0%BA" TargetMode="External"/><Relationship Id="rId5" Type="http://schemas.openxmlformats.org/officeDocument/2006/relationships/hyperlink" Target="https://ru.wikipedia.org/wiki/%D0%94%D0%B5%D1%80%D0%B5%D0%B2%D0%BE" TargetMode="External"/><Relationship Id="rId4" Type="http://schemas.openxmlformats.org/officeDocument/2006/relationships/hyperlink" Target="https://ru.wikipedia.org/wiki/%D0%A0%D0%BE%D0%B4%D0%BE%D1%81%D0%BB%D0%BE%D0%B2%D0%BD%D0%B0%D1%8F_%D1%80%D0%BE%D1%81%D0%BF%D0%B8%D1%81%D1%8C"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785918" y="928670"/>
            <a:ext cx="6393096" cy="1754326"/>
          </a:xfrm>
          <a:prstGeom prst="rect">
            <a:avLst/>
          </a:prstGeom>
          <a:noFill/>
        </p:spPr>
        <p:txBody>
          <a:bodyPr wrap="none" lIns="91440" tIns="45720" rIns="91440" bIns="45720">
            <a:spAutoFit/>
          </a:bodyPr>
          <a:lstStyle/>
          <a:p>
            <a:pPr algn="ctr"/>
            <a:r>
              <a:rPr lang="ru-RU"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РОДОСЛОВНАЯ</a:t>
            </a:r>
          </a:p>
          <a:p>
            <a:pPr algn="ctr"/>
            <a:r>
              <a:rPr lang="ru-RU"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СЕМЬИ</a:t>
            </a:r>
            <a:endParaRPr lang="ru-RU"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57422" y="0"/>
            <a:ext cx="6357966" cy="3108543"/>
          </a:xfrm>
          <a:prstGeom prst="rect">
            <a:avLst/>
          </a:prstGeom>
        </p:spPr>
        <p:txBody>
          <a:bodyPr wrap="square">
            <a:spAutoFit/>
          </a:bodyPr>
          <a:lstStyle/>
          <a:p>
            <a:r>
              <a:rPr lang="ru-RU" sz="2800" dirty="0" smtClean="0"/>
              <a:t>В эпоху Возрождения были созданы первые генеалогические таблицы правящих династий, подготовлены книги и требования к документальному </a:t>
            </a:r>
          </a:p>
          <a:p>
            <a:r>
              <a:rPr lang="ru-RU" sz="2800" dirty="0" smtClean="0"/>
              <a:t>                                  подтверждению</a:t>
            </a:r>
          </a:p>
          <a:p>
            <a:r>
              <a:rPr lang="ru-RU" sz="2800" dirty="0" smtClean="0"/>
              <a:t>                                        родословной. </a:t>
            </a:r>
            <a:endParaRPr lang="ru-RU" sz="2800" dirty="0"/>
          </a:p>
        </p:txBody>
      </p:sp>
      <p:pic>
        <p:nvPicPr>
          <p:cNvPr id="8194" name="Picture 2" descr="C:\Users\школа\Saved Games\Desktop\MADONNA-i-SW-KATARZYNA-PIEKNY-OBRAZ-LORENZO-LOTTO.jf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2400305"/>
            <a:ext cx="5746568" cy="4457695"/>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71472" y="1000108"/>
            <a:ext cx="7786726" cy="4401205"/>
          </a:xfrm>
          <a:prstGeom prst="rect">
            <a:avLst/>
          </a:prstGeom>
        </p:spPr>
        <p:txBody>
          <a:bodyPr wrap="square">
            <a:spAutoFit/>
          </a:bodyPr>
          <a:lstStyle/>
          <a:p>
            <a:r>
              <a:rPr lang="ru-RU" sz="2800" dirty="0" smtClean="0"/>
              <a:t>Необходимость подтверждения родословной в 16 веке в Европе и в России была связана с правом наследования. Дворяне, именитые люди, купцы вели списки своих семей, чтобы потомки могли подтвердить свое право на имущество. Однодворцы, обнищавшие дворяне, разыскивали бумаги, подтверждающие их высокое положение, чтобы после окончания службы быть восстановленными в правах дворянина. </a:t>
            </a:r>
            <a:endParaRPr lang="ru-RU" sz="2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школа\Saved Games\Desktop\scale_1200 (1).jf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71472" y="285728"/>
            <a:ext cx="8074871" cy="5581668"/>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028343"/>
            <a:ext cx="8786842" cy="3785652"/>
          </a:xfrm>
          <a:prstGeom prst="rect">
            <a:avLst/>
          </a:prstGeom>
        </p:spPr>
        <p:txBody>
          <a:bodyPr wrap="square">
            <a:spAutoFit/>
          </a:bodyPr>
          <a:lstStyle/>
          <a:p>
            <a:r>
              <a:rPr lang="ru-RU" sz="2400" dirty="0" smtClean="0"/>
              <a:t>У крестьян за родословными следили по более значимым для будущего причинам: близкородственные браки приносили больное потомство, а потому были запрещены. Когда семьи, проживавшие на одной территории длительное время, уже сильно породнились, то невест старались брать издалека, чтобы исключить родство. В монарших семьях из-за ограниченного количества кандидатов в супруги близкородственные браки были частым явлением, из-за чего здоровье многих оставляло желать лучшего</a:t>
            </a:r>
            <a:endParaRPr lang="ru-RU"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Users\школа\Saved Games\Desktop\img9.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Users\школа\Saved Games\Desktop\img7 (1).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71538" y="1142984"/>
            <a:ext cx="6572280" cy="4401205"/>
          </a:xfrm>
          <a:prstGeom prst="rect">
            <a:avLst/>
          </a:prstGeom>
        </p:spPr>
        <p:txBody>
          <a:bodyPr wrap="square">
            <a:spAutoFit/>
          </a:bodyPr>
          <a:lstStyle/>
          <a:p>
            <a:r>
              <a:rPr lang="ru-RU" sz="4000" dirty="0" smtClean="0"/>
              <a:t>Для чего знать родословную сегодня?</a:t>
            </a:r>
          </a:p>
          <a:p>
            <a:r>
              <a:rPr lang="ru-RU" sz="4000" dirty="0" smtClean="0"/>
              <a:t>Современное поколение людей составляет свои родословные осознанно, для психологического удовольствия.</a:t>
            </a:r>
            <a:endParaRPr lang="ru-RU" sz="40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52" y="571480"/>
            <a:ext cx="6500842" cy="4154984"/>
          </a:xfrm>
          <a:prstGeom prst="rect">
            <a:avLst/>
          </a:prstGeom>
        </p:spPr>
        <p:txBody>
          <a:bodyPr wrap="square">
            <a:spAutoFit/>
          </a:bodyPr>
          <a:lstStyle/>
          <a:p>
            <a:r>
              <a:rPr lang="ru-RU" sz="2400" dirty="0" smtClean="0"/>
              <a:t>Зная историю своей семьи, приходит осознание ценности жизни каждого из предков и благодарности, ведь не будь хотя бы одного из них, не родился бы их потомок. Не зря ведь религиями принято поминать усопших (например, у православных Родительские Субботы и </a:t>
            </a:r>
            <a:r>
              <a:rPr lang="ru-RU" sz="2400" dirty="0" err="1" smtClean="0"/>
              <a:t>Радоница</a:t>
            </a:r>
            <a:r>
              <a:rPr lang="ru-RU" sz="2400" dirty="0" smtClean="0"/>
              <a:t>). «Неуважение к предкам есть первый признак дикости и безнравственности», — писал Александр Сергеевич Пушкин. </a:t>
            </a:r>
            <a:endParaRPr lang="ru-RU" sz="2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500430" y="214290"/>
            <a:ext cx="6357966" cy="5632311"/>
          </a:xfrm>
          <a:prstGeom prst="rect">
            <a:avLst/>
          </a:prstGeom>
        </p:spPr>
        <p:txBody>
          <a:bodyPr wrap="square">
            <a:spAutoFit/>
          </a:bodyPr>
          <a:lstStyle/>
          <a:p>
            <a:r>
              <a:rPr lang="ru-RU" sz="2400" dirty="0" smtClean="0"/>
              <a:t>Здоровье</a:t>
            </a:r>
          </a:p>
          <a:p>
            <a:r>
              <a:rPr lang="ru-RU" sz="2400" dirty="0" smtClean="0"/>
              <a:t>Детальное изучение родословной</a:t>
            </a:r>
          </a:p>
          <a:p>
            <a:r>
              <a:rPr lang="ru-RU" sz="2400" dirty="0" smtClean="0"/>
              <a:t> семьи поможет выявить семейные закономерности. </a:t>
            </a:r>
          </a:p>
          <a:p>
            <a:r>
              <a:rPr lang="ru-RU" sz="2400" dirty="0" smtClean="0"/>
              <a:t>Например, что в семье часто </a:t>
            </a:r>
          </a:p>
          <a:p>
            <a:r>
              <a:rPr lang="ru-RU" sz="2400" dirty="0" smtClean="0"/>
              <a:t>рождаются близнецы. </a:t>
            </a:r>
          </a:p>
          <a:p>
            <a:r>
              <a:rPr lang="ru-RU" sz="2400" dirty="0" smtClean="0"/>
              <a:t>А может быть есть </a:t>
            </a:r>
          </a:p>
          <a:p>
            <a:r>
              <a:rPr lang="ru-RU" sz="2400" dirty="0" smtClean="0"/>
              <a:t>предрасположенность к </a:t>
            </a:r>
          </a:p>
          <a:p>
            <a:r>
              <a:rPr lang="ru-RU" sz="2400" dirty="0" smtClean="0"/>
              <a:t>определенному заболеванию, </a:t>
            </a:r>
          </a:p>
          <a:p>
            <a:r>
              <a:rPr lang="ru-RU" sz="2400" dirty="0" smtClean="0"/>
              <a:t>которое передается через </a:t>
            </a:r>
          </a:p>
          <a:p>
            <a:r>
              <a:rPr lang="ru-RU" sz="2400" dirty="0" smtClean="0"/>
              <a:t>поколения. Любая </a:t>
            </a:r>
          </a:p>
          <a:p>
            <a:r>
              <a:rPr lang="ru-RU" sz="2400" dirty="0" smtClean="0"/>
              <a:t>Систематизированная</a:t>
            </a:r>
          </a:p>
          <a:p>
            <a:r>
              <a:rPr lang="ru-RU" sz="2400" dirty="0" smtClean="0"/>
              <a:t> информация о семье </a:t>
            </a:r>
          </a:p>
          <a:p>
            <a:r>
              <a:rPr lang="ru-RU" sz="2400" dirty="0" smtClean="0"/>
              <a:t>поможет понять себя </a:t>
            </a:r>
          </a:p>
          <a:p>
            <a:r>
              <a:rPr lang="ru-RU" sz="2400" dirty="0" smtClean="0"/>
              <a:t>и уберечь потомков. </a:t>
            </a:r>
            <a:endParaRPr lang="ru-RU" sz="2400" dirty="0"/>
          </a:p>
        </p:txBody>
      </p:sp>
      <p:pic>
        <p:nvPicPr>
          <p:cNvPr id="13314" name="Picture 2" descr="C:\Users\школа\Saved Games\Desktop\b4240f3a9292b8dbea8a2456dc4da9a6.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643062"/>
            <a:ext cx="3476625" cy="5214938"/>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57158" y="0"/>
            <a:ext cx="8501090" cy="3970318"/>
          </a:xfrm>
          <a:prstGeom prst="rect">
            <a:avLst/>
          </a:prstGeom>
        </p:spPr>
        <p:txBody>
          <a:bodyPr wrap="square">
            <a:spAutoFit/>
          </a:bodyPr>
          <a:lstStyle/>
          <a:p>
            <a:r>
              <a:rPr lang="ru-RU" sz="2800" dirty="0" smtClean="0"/>
              <a:t>Объединение семьи</a:t>
            </a:r>
          </a:p>
          <a:p>
            <a:r>
              <a:rPr lang="ru-RU" sz="2800" dirty="0" smtClean="0"/>
              <a:t>Наладить отношения с дальними родственниками, с которыми давно прекратилась связь, поможет интерес к семейной истории. Обменяться сведениями об общих предках, попросить фотографии и рассказы о родственниках помогут возобновить общение. А заполнив генеалогическое древо, станет понятно, что вы одна большая семья. </a:t>
            </a:r>
            <a:endParaRPr lang="ru-RU" sz="2800" dirty="0"/>
          </a:p>
        </p:txBody>
      </p:sp>
      <p:pic>
        <p:nvPicPr>
          <p:cNvPr id="1026" name="Picture 2" descr="C:\Users\школа\Saved Games\Desktop\orig.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857620" y="3929066"/>
            <a:ext cx="4190984" cy="2619365"/>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00034" y="214290"/>
            <a:ext cx="7786742" cy="2554545"/>
          </a:xfrm>
          <a:prstGeom prst="rect">
            <a:avLst/>
          </a:prstGeom>
        </p:spPr>
        <p:txBody>
          <a:bodyPr wrap="square">
            <a:spAutoFit/>
          </a:bodyPr>
          <a:lstStyle/>
          <a:p>
            <a:r>
              <a:rPr lang="ru-RU" sz="3200" b="1" dirty="0" smtClean="0">
                <a:latin typeface="Courier New" pitchFamily="49" charset="0"/>
                <a:cs typeface="Courier New" pitchFamily="49" charset="0"/>
              </a:rPr>
              <a:t>РОД ЛЮДСКОЙ- потомки </a:t>
            </a:r>
            <a:r>
              <a:rPr lang="ru-RU" sz="3200" b="1" dirty="0">
                <a:latin typeface="Courier New" pitchFamily="49" charset="0"/>
                <a:cs typeface="Courier New" pitchFamily="49" charset="0"/>
              </a:rPr>
              <a:t>А</a:t>
            </a:r>
            <a:r>
              <a:rPr lang="ru-RU" sz="3200" b="1" dirty="0" smtClean="0">
                <a:latin typeface="Courier New" pitchFamily="49" charset="0"/>
                <a:cs typeface="Courier New" pitchFamily="49" charset="0"/>
              </a:rPr>
              <a:t>дама</a:t>
            </a:r>
            <a:r>
              <a:rPr lang="ru-RU" sz="3200" b="1" dirty="0">
                <a:latin typeface="Courier New" pitchFamily="49" charset="0"/>
                <a:cs typeface="Courier New" pitchFamily="49" charset="0"/>
              </a:rPr>
              <a:t>, человеческое общество, род человеческий, человечество, сыны земли, общество, люди, сыны </a:t>
            </a:r>
            <a:r>
              <a:rPr lang="ru-RU" sz="3200" b="1" dirty="0" smtClean="0">
                <a:latin typeface="Courier New" pitchFamily="49" charset="0"/>
                <a:cs typeface="Courier New" pitchFamily="49" charset="0"/>
              </a:rPr>
              <a:t>Адама</a:t>
            </a:r>
            <a:r>
              <a:rPr lang="ru-RU" b="1" dirty="0"/>
              <a:t> </a:t>
            </a:r>
          </a:p>
        </p:txBody>
      </p:sp>
      <p:pic>
        <p:nvPicPr>
          <p:cNvPr id="2050" name="Picture 2" descr="C:\Users\школа\Saved Games\Desktop\scale_1200.jf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85720" y="2714590"/>
            <a:ext cx="3929090" cy="392909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5720" y="0"/>
            <a:ext cx="6286528" cy="3416320"/>
          </a:xfrm>
          <a:prstGeom prst="rect">
            <a:avLst/>
          </a:prstGeom>
        </p:spPr>
        <p:txBody>
          <a:bodyPr wrap="square">
            <a:spAutoFit/>
          </a:bodyPr>
          <a:lstStyle/>
          <a:p>
            <a:r>
              <a:rPr lang="ru-RU" sz="2400" dirty="0" smtClean="0"/>
              <a:t>С помощью составленной родословной можно подтвердить или опровергнуть семейные предания, которые есть в каждом роду. Зачастую эти легенды являются сильно приукрашенными реальными историями. Разобраться в их происхождении, а не слепо верить рассказам родственников поможет родословная. </a:t>
            </a:r>
            <a:endParaRPr lang="ru-RU" sz="2400" dirty="0"/>
          </a:p>
        </p:txBody>
      </p:sp>
      <p:pic>
        <p:nvPicPr>
          <p:cNvPr id="2050" name="Picture 2" descr="C:\Users\школа\Saved Games\Desktop\scale_1200.jf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099226" y="3286124"/>
            <a:ext cx="6669091" cy="3429024"/>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28596" y="0"/>
            <a:ext cx="7858180" cy="3970318"/>
          </a:xfrm>
          <a:prstGeom prst="rect">
            <a:avLst/>
          </a:prstGeom>
        </p:spPr>
        <p:txBody>
          <a:bodyPr wrap="square">
            <a:spAutoFit/>
          </a:bodyPr>
          <a:lstStyle/>
          <a:p>
            <a:r>
              <a:rPr lang="ru-RU" sz="2800" dirty="0" smtClean="0"/>
              <a:t>След в истории</a:t>
            </a:r>
          </a:p>
          <a:p>
            <a:r>
              <a:rPr lang="ru-RU" sz="2800" dirty="0" smtClean="0"/>
              <a:t>Самое главное в исследовании истории семьи – составив ее, вы сможете передать своим детям и внукам. Они не будут «Иванами родства непомнящими», они будут знать и помнить каждого своего предка, в том числе и автора родословной. Так что родословная – это возможность оставить свой след в истории семьи. </a:t>
            </a:r>
            <a:endParaRPr lang="ru-RU" sz="2800" dirty="0"/>
          </a:p>
        </p:txBody>
      </p:sp>
      <p:pic>
        <p:nvPicPr>
          <p:cNvPr id="3074" name="Picture 2" descr="C:\Users\школа\Saved Games\Desktop\old-photos-1941272_128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4282" y="4071942"/>
            <a:ext cx="3902075" cy="2600325"/>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школа\Saved Games\Desktop\img2.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5720" y="0"/>
            <a:ext cx="9429816" cy="6740307"/>
          </a:xfrm>
          <a:prstGeom prst="rect">
            <a:avLst/>
          </a:prstGeom>
        </p:spPr>
        <p:txBody>
          <a:bodyPr wrap="square">
            <a:spAutoFit/>
          </a:bodyPr>
          <a:lstStyle/>
          <a:p>
            <a:r>
              <a:rPr lang="ru-RU" sz="3600" b="1" dirty="0"/>
              <a:t>Родословная</a:t>
            </a:r>
            <a:r>
              <a:rPr lang="ru-RU" sz="3600" dirty="0"/>
              <a:t> — свод данных, описывающих происхождение </a:t>
            </a:r>
            <a:r>
              <a:rPr lang="ru-RU" sz="3600" dirty="0" smtClean="0"/>
              <a:t>тех</a:t>
            </a:r>
          </a:p>
          <a:p>
            <a:r>
              <a:rPr lang="ru-RU" sz="3600" dirty="0" smtClean="0"/>
              <a:t> </a:t>
            </a:r>
            <a:r>
              <a:rPr lang="ru-RU" sz="3600" dirty="0"/>
              <a:t>или иных семей </a:t>
            </a:r>
            <a:endParaRPr lang="ru-RU" sz="3600" dirty="0" smtClean="0"/>
          </a:p>
          <a:p>
            <a:r>
              <a:rPr lang="ru-RU" sz="3600" dirty="0" smtClean="0"/>
              <a:t>(</a:t>
            </a:r>
            <a:r>
              <a:rPr lang="ru-RU" sz="3600" dirty="0"/>
              <a:t>людей, животных) </a:t>
            </a:r>
            <a:endParaRPr lang="ru-RU" sz="3600" dirty="0" smtClean="0"/>
          </a:p>
          <a:p>
            <a:r>
              <a:rPr lang="ru-RU" sz="3600" dirty="0" smtClean="0"/>
              <a:t>от </a:t>
            </a:r>
            <a:r>
              <a:rPr lang="ru-RU" sz="3600" dirty="0"/>
              <a:t>других семей </a:t>
            </a:r>
            <a:endParaRPr lang="ru-RU" sz="3600" dirty="0" smtClean="0"/>
          </a:p>
          <a:p>
            <a:r>
              <a:rPr lang="ru-RU" sz="3600" dirty="0" smtClean="0"/>
              <a:t>(</a:t>
            </a:r>
            <a:r>
              <a:rPr lang="ru-RU" sz="3600" dirty="0"/>
              <a:t>людей, животных). </a:t>
            </a:r>
            <a:endParaRPr lang="ru-RU" sz="3600" dirty="0" smtClean="0"/>
          </a:p>
          <a:p>
            <a:r>
              <a:rPr lang="ru-RU" sz="3600" dirty="0" smtClean="0"/>
              <a:t>Наиболее часто</a:t>
            </a:r>
          </a:p>
          <a:p>
            <a:r>
              <a:rPr lang="ru-RU" sz="3600" dirty="0" smtClean="0"/>
              <a:t> </a:t>
            </a:r>
            <a:r>
              <a:rPr lang="ru-RU" sz="3600" dirty="0"/>
              <a:t>это </a:t>
            </a:r>
            <a:r>
              <a:rPr lang="ru-RU" sz="3600" dirty="0" smtClean="0"/>
              <a:t>понятие</a:t>
            </a:r>
          </a:p>
          <a:p>
            <a:r>
              <a:rPr lang="ru-RU" sz="3600" dirty="0" smtClean="0"/>
              <a:t> </a:t>
            </a:r>
            <a:r>
              <a:rPr lang="ru-RU" sz="3600" dirty="0"/>
              <a:t>используется для </a:t>
            </a:r>
            <a:endParaRPr lang="en-US" sz="3600" dirty="0" smtClean="0"/>
          </a:p>
          <a:p>
            <a:r>
              <a:rPr lang="ru-RU" sz="3600" dirty="0" smtClean="0"/>
              <a:t>обозначения</a:t>
            </a:r>
            <a:r>
              <a:rPr lang="ru-RU" sz="3600" dirty="0"/>
              <a:t> </a:t>
            </a:r>
            <a:endParaRPr lang="ru-RU" sz="3600" dirty="0" smtClean="0"/>
          </a:p>
          <a:p>
            <a:r>
              <a:rPr lang="ru-RU" sz="3600" b="1" dirty="0" smtClean="0"/>
              <a:t>родословной</a:t>
            </a:r>
          </a:p>
          <a:p>
            <a:r>
              <a:rPr lang="ru-RU" sz="3600" dirty="0"/>
              <a:t> человека.</a:t>
            </a:r>
          </a:p>
        </p:txBody>
      </p:sp>
      <p:pic>
        <p:nvPicPr>
          <p:cNvPr id="1026" name="Picture 2" descr="C:\Users\школа\Saved Games\Desktop\8a8bf13ede6a0eb70bad2823ba12753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929190" y="1343407"/>
            <a:ext cx="3786190" cy="4617049"/>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00034" y="0"/>
            <a:ext cx="7858180" cy="3416320"/>
          </a:xfrm>
          <a:prstGeom prst="rect">
            <a:avLst/>
          </a:prstGeom>
        </p:spPr>
        <p:txBody>
          <a:bodyPr wrap="square">
            <a:spAutoFit/>
          </a:bodyPr>
          <a:lstStyle/>
          <a:p>
            <a:r>
              <a:rPr lang="ru-RU" b="1" dirty="0"/>
              <a:t>Генеалогическое древо</a:t>
            </a:r>
            <a:r>
              <a:rPr lang="ru-RU" dirty="0"/>
              <a:t>, — </a:t>
            </a:r>
            <a:r>
              <a:rPr lang="ru-RU" dirty="0">
                <a:hlinkClick r:id="rId2" tooltip="Схема"/>
              </a:rPr>
              <a:t>схематичное</a:t>
            </a:r>
            <a:r>
              <a:rPr lang="ru-RU" dirty="0"/>
              <a:t> представление </a:t>
            </a:r>
            <a:r>
              <a:rPr lang="ru-RU" dirty="0">
                <a:hlinkClick r:id="rId3" tooltip="Родственные связи"/>
              </a:rPr>
              <a:t>родственных связей</a:t>
            </a:r>
            <a:r>
              <a:rPr lang="ru-RU" dirty="0"/>
              <a:t>, </a:t>
            </a:r>
            <a:r>
              <a:rPr lang="ru-RU" dirty="0">
                <a:hlinkClick r:id="rId4" tooltip="Родословная роспись"/>
              </a:rPr>
              <a:t>родословной росписи</a:t>
            </a:r>
            <a:r>
              <a:rPr lang="ru-RU" dirty="0"/>
              <a:t> в виде условно-символического «</a:t>
            </a:r>
            <a:r>
              <a:rPr lang="ru-RU" dirty="0">
                <a:hlinkClick r:id="rId5" tooltip="Дерево"/>
              </a:rPr>
              <a:t>дерева</a:t>
            </a:r>
            <a:r>
              <a:rPr lang="ru-RU" dirty="0"/>
              <a:t>», у «корней» которого указывается </a:t>
            </a:r>
            <a:r>
              <a:rPr lang="ru-RU" dirty="0">
                <a:hlinkClick r:id="rId6" tooltip="Родоначальник"/>
              </a:rPr>
              <a:t>родоначальник</a:t>
            </a:r>
            <a:r>
              <a:rPr lang="ru-RU" dirty="0"/>
              <a:t>, на «стволе» — представители основной (по старшинству) линии рода, а на «ветвях» — различных линиях родословия, известные его </a:t>
            </a:r>
            <a:r>
              <a:rPr lang="ru-RU" dirty="0">
                <a:hlinkClick r:id="rId7" tooltip="Потомок"/>
              </a:rPr>
              <a:t>потомки</a:t>
            </a:r>
            <a:r>
              <a:rPr lang="ru-RU" dirty="0"/>
              <a:t> — «листья» (настоящий пример иллюстрирует древо «нисходящего родословия», каковые являются наиболее распространёнными); но зачастую, если она, роспись, не стилизована в виде дерева реального, что было очень распространено в прошлом, схема представляет родословное древо в перевёрнутом виде, когда родоначальник располагается в верхней части таблицы.</a:t>
            </a:r>
          </a:p>
        </p:txBody>
      </p:sp>
      <p:pic>
        <p:nvPicPr>
          <p:cNvPr id="3074" name="Picture 2" descr="C:\Users\школа\Saved Games\Desktop\d0c34cdc4974ecb5663d428f6427aa7d.jpe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3000364" y="3071810"/>
            <a:ext cx="4919664" cy="3520448"/>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85786" y="357166"/>
            <a:ext cx="7143784" cy="3539430"/>
          </a:xfrm>
          <a:prstGeom prst="rect">
            <a:avLst/>
          </a:prstGeom>
        </p:spPr>
        <p:txBody>
          <a:bodyPr wrap="square">
            <a:spAutoFit/>
          </a:bodyPr>
          <a:lstStyle/>
          <a:p>
            <a:r>
              <a:rPr lang="ru-RU" sz="3200" dirty="0" smtClean="0">
                <a:latin typeface="Courier New" pitchFamily="49" charset="0"/>
                <a:cs typeface="Courier New" pitchFamily="49" charset="0"/>
              </a:rPr>
              <a:t>Для чего знать родословную?</a:t>
            </a:r>
          </a:p>
          <a:p>
            <a:r>
              <a:rPr lang="ru-RU" sz="3200" dirty="0" smtClean="0">
                <a:latin typeface="Courier New" pitchFamily="49" charset="0"/>
                <a:cs typeface="Courier New" pitchFamily="49" charset="0"/>
              </a:rPr>
              <a:t>Для чего современному человеку знать родословную?</a:t>
            </a:r>
          </a:p>
          <a:p>
            <a:r>
              <a:rPr lang="ru-RU" sz="3200" dirty="0" smtClean="0">
                <a:latin typeface="Courier New" pitchFamily="49" charset="0"/>
                <a:cs typeface="Courier New" pitchFamily="49" charset="0"/>
              </a:rPr>
              <a:t> </a:t>
            </a:r>
            <a:r>
              <a:rPr lang="ru-RU" sz="3200" dirty="0">
                <a:latin typeface="Courier New" pitchFamily="49" charset="0"/>
                <a:cs typeface="Courier New" pitchFamily="49" charset="0"/>
              </a:rPr>
              <a:t>И</a:t>
            </a:r>
            <a:r>
              <a:rPr lang="ru-RU" sz="3200" dirty="0" smtClean="0">
                <a:latin typeface="Courier New" pitchFamily="49" charset="0"/>
                <a:cs typeface="Courier New" pitchFamily="49" charset="0"/>
              </a:rPr>
              <a:t> передавать знания об истории семьи своим детям.</a:t>
            </a:r>
          </a:p>
          <a:p>
            <a:r>
              <a:rPr lang="ru-RU" sz="3200" dirty="0" smtClean="0">
                <a:latin typeface="Courier New" pitchFamily="49" charset="0"/>
                <a:cs typeface="Courier New" pitchFamily="49" charset="0"/>
              </a:rPr>
              <a:t> Почему важно знать предков поименно?</a:t>
            </a:r>
            <a:endParaRPr lang="ru-RU" sz="3200" dirty="0">
              <a:latin typeface="Courier New" pitchFamily="49" charset="0"/>
              <a:cs typeface="Courier New" pitchFamily="49" charset="0"/>
            </a:endParaRPr>
          </a:p>
        </p:txBody>
      </p:sp>
      <p:pic>
        <p:nvPicPr>
          <p:cNvPr id="4098" name="Picture 2" descr="C:\Users\школа\Saved Games\Desktop\201911281054_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500430" y="3857628"/>
            <a:ext cx="3476616" cy="2607462"/>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928662" y="0"/>
            <a:ext cx="6858000" cy="3416320"/>
          </a:xfrm>
          <a:prstGeom prst="rect">
            <a:avLst/>
          </a:prstGeom>
        </p:spPr>
        <p:txBody>
          <a:bodyPr wrap="square">
            <a:spAutoFit/>
          </a:bodyPr>
          <a:lstStyle/>
          <a:p>
            <a:r>
              <a:rPr lang="ru-RU" sz="2400" dirty="0" smtClean="0"/>
              <a:t>Родословная – это сведения о семье. Чаще всего под родословной понимают историю семьи, описанную в форме генеалогического древа или поколенной росписи. Под родословной книгой понимают сборник рассказов об истории конкретной семьи. Желание знать родословную есть в каждом человеке. Почему же так важно помнить о каждом своем предке? </a:t>
            </a:r>
            <a:endParaRPr lang="ru-RU" sz="2400" dirty="0"/>
          </a:p>
        </p:txBody>
      </p:sp>
      <p:pic>
        <p:nvPicPr>
          <p:cNvPr id="5122" name="Picture 2" descr="C:\Users\школа\Saved Games\Desktop\imgpreview.jf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714876" y="3071810"/>
            <a:ext cx="3500462" cy="3513622"/>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428728" y="0"/>
            <a:ext cx="6429404" cy="3046988"/>
          </a:xfrm>
          <a:prstGeom prst="rect">
            <a:avLst/>
          </a:prstGeom>
        </p:spPr>
        <p:txBody>
          <a:bodyPr wrap="square">
            <a:spAutoFit/>
          </a:bodyPr>
          <a:lstStyle/>
          <a:p>
            <a:r>
              <a:rPr lang="ru-RU" sz="2400" dirty="0" smtClean="0"/>
              <a:t>История родословной.</a:t>
            </a:r>
          </a:p>
          <a:p>
            <a:r>
              <a:rPr lang="ru-RU" sz="2400" dirty="0" smtClean="0"/>
              <a:t>В античность, для подтверждения своей личности и происхождения человеку необходимо было назвать всех своих предков по мужской линии. В Древнем Риме собрание в доме скульптур, изображающих предков, являлось показателем высокого статуса. </a:t>
            </a:r>
            <a:endParaRPr lang="ru-RU" sz="2400" dirty="0"/>
          </a:p>
        </p:txBody>
      </p:sp>
      <p:pic>
        <p:nvPicPr>
          <p:cNvPr id="6146" name="Picture 2" descr="C:\Users\школа\Saved Games\Desktop\Italy_2010_0072-vi.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357422" y="3000372"/>
            <a:ext cx="5082394" cy="3390909"/>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14414" y="1214422"/>
            <a:ext cx="7286660" cy="2062103"/>
          </a:xfrm>
          <a:prstGeom prst="rect">
            <a:avLst/>
          </a:prstGeom>
        </p:spPr>
        <p:txBody>
          <a:bodyPr wrap="square">
            <a:spAutoFit/>
          </a:bodyPr>
          <a:lstStyle/>
          <a:p>
            <a:r>
              <a:rPr lang="ru-RU" sz="3200" dirty="0">
                <a:latin typeface="Courier New" pitchFamily="49" charset="0"/>
                <a:cs typeface="Courier New" pitchFamily="49" charset="0"/>
              </a:rPr>
              <a:t>Для записи </a:t>
            </a:r>
            <a:r>
              <a:rPr lang="ru-RU" sz="3200" b="1" dirty="0">
                <a:latin typeface="Courier New" pitchFamily="49" charset="0"/>
                <a:cs typeface="Courier New" pitchFamily="49" charset="0"/>
              </a:rPr>
              <a:t>родословных</a:t>
            </a:r>
            <a:r>
              <a:rPr lang="ru-RU" sz="3200" dirty="0">
                <a:latin typeface="Courier New" pitchFamily="49" charset="0"/>
                <a:cs typeface="Courier New" pitchFamily="49" charset="0"/>
              </a:rPr>
              <a:t> людей наиболее часто используются два вида записи: Родовое (</a:t>
            </a:r>
            <a:r>
              <a:rPr lang="ru-RU" sz="3200" b="1" dirty="0">
                <a:latin typeface="Courier New" pitchFamily="49" charset="0"/>
                <a:cs typeface="Courier New" pitchFamily="49" charset="0"/>
              </a:rPr>
              <a:t>генеалогическое</a:t>
            </a:r>
            <a:r>
              <a:rPr lang="ru-RU" sz="3200" dirty="0">
                <a:latin typeface="Courier New" pitchFamily="49" charset="0"/>
                <a:cs typeface="Courier New" pitchFamily="49" charset="0"/>
              </a:rPr>
              <a:t>) дерево.</a:t>
            </a:r>
          </a:p>
        </p:txBody>
      </p:sp>
      <p:pic>
        <p:nvPicPr>
          <p:cNvPr id="2050" name="Picture 2" descr="C:\Users\школа\Saved Games\Desktop\1613689350_25-p-fon-dlya-prezentatsii-rodoslovnaya-27.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500166" y="3524251"/>
            <a:ext cx="5137105" cy="3333749"/>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28596" y="214290"/>
            <a:ext cx="8143932" cy="3416320"/>
          </a:xfrm>
          <a:prstGeom prst="rect">
            <a:avLst/>
          </a:prstGeom>
        </p:spPr>
        <p:txBody>
          <a:bodyPr wrap="square">
            <a:spAutoFit/>
          </a:bodyPr>
          <a:lstStyle/>
          <a:p>
            <a:r>
              <a:rPr lang="ru-RU" sz="2400" dirty="0" smtClean="0"/>
              <a:t>В Средние века в Европе каждый рыцарь гордился своим происхождением, стараясь не запятнать честь рода. Участие в турнирах обязывало предоставить все сведения о своих предках, чтобы подтвердить свое благородное происхождение. Тогда же были созданы геральдические книги, которые содержали информацию о родовом гербе и истории семьи. Такие реестры часто использовались герольдами для объявления рыцарей на турнирах. </a:t>
            </a:r>
            <a:endParaRPr lang="ru-RU" sz="2400" dirty="0"/>
          </a:p>
        </p:txBody>
      </p:sp>
      <p:pic>
        <p:nvPicPr>
          <p:cNvPr id="7170" name="Picture 2" descr="C:\Users\школа\Saved Games\Desktop\04d36ef2a06b.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000232" y="3643307"/>
            <a:ext cx="4286257" cy="3214693"/>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458</TotalTime>
  <Words>641</Words>
  <Application>Microsoft Office PowerPoint</Application>
  <PresentationFormat>Экран (4:3)</PresentationFormat>
  <Paragraphs>51</Paragraphs>
  <Slides>22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22</vt:i4>
      </vt:variant>
    </vt:vector>
  </HeadingPairs>
  <TitlesOfParts>
    <vt:vector size="27" baseType="lpstr">
      <vt:lpstr>Century Schoolbook</vt:lpstr>
      <vt:lpstr>Courier New</vt:lpstr>
      <vt:lpstr>Wingdings</vt:lpstr>
      <vt:lpstr>Wingdings 2</vt:lpstr>
      <vt:lpstr>Эркер</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школа</dc:creator>
  <cp:lastModifiedBy>Запрягаев Руслан Алексеевич</cp:lastModifiedBy>
  <cp:revision>13</cp:revision>
  <dcterms:created xsi:type="dcterms:W3CDTF">2021-12-22T05:59:05Z</dcterms:created>
  <dcterms:modified xsi:type="dcterms:W3CDTF">2025-09-13T03:49:04Z</dcterms:modified>
</cp:coreProperties>
</file>